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27"/>
  </p:notesMasterIdLst>
  <p:sldIdLst>
    <p:sldId id="1069" r:id="rId3"/>
    <p:sldId id="2769" r:id="rId4"/>
    <p:sldId id="1059" r:id="rId5"/>
    <p:sldId id="482" r:id="rId6"/>
    <p:sldId id="2940" r:id="rId7"/>
    <p:sldId id="939" r:id="rId8"/>
    <p:sldId id="2932" r:id="rId9"/>
    <p:sldId id="977" r:id="rId10"/>
    <p:sldId id="2905" r:id="rId11"/>
    <p:sldId id="2920" r:id="rId12"/>
    <p:sldId id="2921" r:id="rId13"/>
    <p:sldId id="2922" r:id="rId14"/>
    <p:sldId id="2919" r:id="rId15"/>
    <p:sldId id="2884" r:id="rId16"/>
    <p:sldId id="2882" r:id="rId17"/>
    <p:sldId id="2941" r:id="rId18"/>
    <p:sldId id="2942" r:id="rId19"/>
    <p:sldId id="467" r:id="rId20"/>
    <p:sldId id="2754" r:id="rId21"/>
    <p:sldId id="2755" r:id="rId22"/>
    <p:sldId id="2885" r:id="rId23"/>
    <p:sldId id="2886" r:id="rId24"/>
    <p:sldId id="2887" r:id="rId25"/>
    <p:sldId id="2889" r:id="rId26"/>
    <p:sldId id="2739" r:id="rId27"/>
    <p:sldId id="2890" r:id="rId28"/>
    <p:sldId id="2727" r:id="rId29"/>
    <p:sldId id="2908" r:id="rId30"/>
    <p:sldId id="2909" r:id="rId31"/>
    <p:sldId id="895" r:id="rId32"/>
    <p:sldId id="263" r:id="rId33"/>
    <p:sldId id="456" r:id="rId34"/>
    <p:sldId id="291" r:id="rId35"/>
    <p:sldId id="483" r:id="rId36"/>
    <p:sldId id="457" r:id="rId37"/>
    <p:sldId id="2911" r:id="rId38"/>
    <p:sldId id="2913" r:id="rId39"/>
    <p:sldId id="321" r:id="rId40"/>
    <p:sldId id="2912" r:id="rId41"/>
    <p:sldId id="2937" r:id="rId42"/>
    <p:sldId id="2938" r:id="rId43"/>
    <p:sldId id="2936" r:id="rId44"/>
    <p:sldId id="2939" r:id="rId45"/>
    <p:sldId id="2927" r:id="rId46"/>
    <p:sldId id="927" r:id="rId47"/>
    <p:sldId id="2910" r:id="rId48"/>
    <p:sldId id="2907" r:id="rId49"/>
    <p:sldId id="484" r:id="rId50"/>
    <p:sldId id="931" r:id="rId51"/>
    <p:sldId id="347" r:id="rId52"/>
    <p:sldId id="2915" r:id="rId53"/>
    <p:sldId id="968" r:id="rId54"/>
    <p:sldId id="2914" r:id="rId55"/>
    <p:sldId id="2923" r:id="rId56"/>
    <p:sldId id="2924" r:id="rId57"/>
    <p:sldId id="472" r:id="rId58"/>
    <p:sldId id="2906" r:id="rId59"/>
    <p:sldId id="1053" r:id="rId60"/>
    <p:sldId id="2897" r:id="rId61"/>
    <p:sldId id="1070" r:id="rId62"/>
    <p:sldId id="1071" r:id="rId63"/>
    <p:sldId id="1072" r:id="rId64"/>
    <p:sldId id="915" r:id="rId65"/>
    <p:sldId id="1050" r:id="rId66"/>
    <p:sldId id="1060" r:id="rId67"/>
    <p:sldId id="2904" r:id="rId68"/>
    <p:sldId id="2896" r:id="rId69"/>
    <p:sldId id="2916" r:id="rId70"/>
    <p:sldId id="2917" r:id="rId71"/>
    <p:sldId id="2918" r:id="rId72"/>
    <p:sldId id="991" r:id="rId73"/>
    <p:sldId id="438" r:id="rId74"/>
    <p:sldId id="890" r:id="rId75"/>
    <p:sldId id="2740" r:id="rId76"/>
    <p:sldId id="889" r:id="rId77"/>
    <p:sldId id="2813" r:id="rId78"/>
    <p:sldId id="2738" r:id="rId79"/>
    <p:sldId id="2891" r:id="rId80"/>
    <p:sldId id="2892" r:id="rId81"/>
    <p:sldId id="2881" r:id="rId82"/>
    <p:sldId id="2877" r:id="rId83"/>
    <p:sldId id="2878" r:id="rId84"/>
    <p:sldId id="897" r:id="rId85"/>
    <p:sldId id="293" r:id="rId86"/>
    <p:sldId id="2817" r:id="rId87"/>
    <p:sldId id="959" r:id="rId88"/>
    <p:sldId id="980" r:id="rId89"/>
    <p:sldId id="1066" r:id="rId90"/>
    <p:sldId id="1067" r:id="rId91"/>
    <p:sldId id="1068" r:id="rId92"/>
    <p:sldId id="979" r:id="rId93"/>
    <p:sldId id="2926" r:id="rId94"/>
    <p:sldId id="1074" r:id="rId95"/>
    <p:sldId id="981" r:id="rId96"/>
    <p:sldId id="997" r:id="rId97"/>
    <p:sldId id="2893" r:id="rId98"/>
    <p:sldId id="2894" r:id="rId99"/>
    <p:sldId id="2901" r:id="rId100"/>
    <p:sldId id="2902" r:id="rId101"/>
    <p:sldId id="2895" r:id="rId102"/>
    <p:sldId id="937" r:id="rId103"/>
    <p:sldId id="935" r:id="rId104"/>
    <p:sldId id="933" r:id="rId105"/>
    <p:sldId id="934" r:id="rId106"/>
    <p:sldId id="260" r:id="rId107"/>
    <p:sldId id="2928" r:id="rId108"/>
    <p:sldId id="282" r:id="rId109"/>
    <p:sldId id="1051" r:id="rId110"/>
    <p:sldId id="2929" r:id="rId111"/>
    <p:sldId id="2900" r:id="rId112"/>
    <p:sldId id="2898" r:id="rId113"/>
    <p:sldId id="2899" r:id="rId114"/>
    <p:sldId id="525" r:id="rId115"/>
    <p:sldId id="863" r:id="rId116"/>
    <p:sldId id="2903" r:id="rId117"/>
    <p:sldId id="924" r:id="rId118"/>
    <p:sldId id="1005" r:id="rId119"/>
    <p:sldId id="2930" r:id="rId120"/>
    <p:sldId id="985" r:id="rId121"/>
    <p:sldId id="2934" r:id="rId122"/>
    <p:sldId id="2925" r:id="rId123"/>
    <p:sldId id="2933" r:id="rId124"/>
    <p:sldId id="974" r:id="rId125"/>
    <p:sldId id="2931" r:id="rId1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0"/>
    <p:restoredTop sz="89265"/>
  </p:normalViewPr>
  <p:slideViewPr>
    <p:cSldViewPr snapToGrid="0">
      <p:cViewPr varScale="1">
        <p:scale>
          <a:sx n="128" d="100"/>
          <a:sy n="128" d="100"/>
        </p:scale>
        <p:origin x="176" y="98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14</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16</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23</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367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45542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9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11.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1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1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tiff"/><Relationship Id="rId1" Type="http://schemas.openxmlformats.org/officeDocument/2006/relationships/slideLayout" Target="../slideLayouts/slideLayout9.xml"/><Relationship Id="rId6" Type="http://schemas.openxmlformats.org/officeDocument/2006/relationships/image" Target="../media/image209.tiff"/><Relationship Id="rId5" Type="http://schemas.openxmlformats.org/officeDocument/2006/relationships/image" Target="../media/image208.tiff"/><Relationship Id="rId4" Type="http://schemas.openxmlformats.org/officeDocument/2006/relationships/image" Target="../media/image207.tiff"/></Relationships>
</file>

<file path=ppt/slides/_rels/slide115.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1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hyperlink" Target="https://aseelghazal.weebly.com/ch-15-jumping-out-of-the-system/alonzo-church-stephen-c-kleene" TargetMode="External"/></Relationships>
</file>

<file path=ppt/slides/_rels/slide11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3.jpeg"/><Relationship Id="rId7" Type="http://schemas.openxmlformats.org/officeDocument/2006/relationships/image" Target="../media/image220.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219.png"/><Relationship Id="rId11" Type="http://schemas.microsoft.com/office/2007/relationships/hdphoto" Target="../media/hdphoto4.wdp"/><Relationship Id="rId5" Type="http://schemas.openxmlformats.org/officeDocument/2006/relationships/image" Target="../media/image218.png"/><Relationship Id="rId10" Type="http://schemas.openxmlformats.org/officeDocument/2006/relationships/image" Target="../media/image221.png"/><Relationship Id="rId4" Type="http://schemas.openxmlformats.org/officeDocument/2006/relationships/image" Target="../media/image217.png"/><Relationship Id="rId9" Type="http://schemas.openxmlformats.org/officeDocument/2006/relationships/image" Target="../media/image2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2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en.wikipedia.org/wiki/File:Pacioli_summa_stamp.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34.png"/><Relationship Id="rId4" Type="http://schemas.openxmlformats.org/officeDocument/2006/relationships/image" Target="../media/image30.jpe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hyperlink" Target="https://en.wikipedia.org/wiki/File:WilliamRowanHamilton.jpe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9.xml"/><Relationship Id="rId5" Type="http://schemas.openxmlformats.org/officeDocument/2006/relationships/image" Target="../media/image42.jpe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5.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44.png"/><Relationship Id="rId4" Type="http://schemas.openxmlformats.org/officeDocument/2006/relationships/hyperlink" Target="https://www.kth.se/social/upload/507d1d3af276540519000002/Moore%27s%20%20law.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hyperlink" Target="https://en.wikipedia.org/wiki/File:Raymond_Kurzweil_Fantastic_Voyage.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tif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tiff"/><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7.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9.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58.jpeg"/><Relationship Id="rId9" Type="http://schemas.openxmlformats.org/officeDocument/2006/relationships/image" Target="../media/image61.jpeg"/></Relationships>
</file>

<file path=ppt/slides/_rels/slide26.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7.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9.jpeg"/><Relationship Id="rId11" Type="http://schemas.microsoft.com/office/2007/relationships/hdphoto" Target="../media/hdphoto2.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62.png"/><Relationship Id="rId4" Type="http://schemas.openxmlformats.org/officeDocument/2006/relationships/image" Target="../media/image58.jpeg"/><Relationship Id="rId9" Type="http://schemas.openxmlformats.org/officeDocument/2006/relationships/image" Target="../media/image61.jpeg"/></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63.GIF"/><Relationship Id="rId4" Type="http://schemas.openxmlformats.org/officeDocument/2006/relationships/image" Target="../media/image59.jpe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66.tiff"/><Relationship Id="rId4" Type="http://schemas.openxmlformats.org/officeDocument/2006/relationships/hyperlink" Target="http://vectorstock.com/19590847"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68.tiff"/><Relationship Id="rId4" Type="http://schemas.openxmlformats.org/officeDocument/2006/relationships/hyperlink" Target="http://vectorstock.com/1959084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70.tiff"/></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7.xml"/><Relationship Id="rId5" Type="http://schemas.openxmlformats.org/officeDocument/2006/relationships/image" Target="../media/image74.png"/><Relationship Id="rId4" Type="http://schemas.openxmlformats.org/officeDocument/2006/relationships/hyperlink" Target="https://idk.dev/building-a-modern-ci-cd-pipeline-in-the-serverless-era-with-gitop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8.tiff"/><Relationship Id="rId4" Type="http://schemas.openxmlformats.org/officeDocument/2006/relationships/hyperlink" Target="http://vectorstock.com/1959084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hackernoon.com/the-future-of-content-can-ai-replace-humans-9c1ab2d21cb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hyperlink" Target="http://flint.cs.yale.edu/cs428/coq/sf/Imp.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hyperlink" Target="https://bookkeeper.apache.org/docs/latest/api/ledger-api/" TargetMode="Externa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7.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7.xml"/><Relationship Id="rId5" Type="http://schemas.openxmlformats.org/officeDocument/2006/relationships/image" Target="../media/image95.jpe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hyperlink" Target="http://www.narberthpa.com/Bale/lsbale_dop/gbcatsbs.pdf" TargetMode="External"/><Relationship Id="rId7"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7.jpeg"/><Relationship Id="rId5" Type="http://schemas.openxmlformats.org/officeDocument/2006/relationships/hyperlink" Target="https://twitter.com/gregorybateson" TargetMode="External"/><Relationship Id="rId4" Type="http://schemas.openxmlformats.org/officeDocument/2006/relationships/image" Target="../media/image96.png"/><Relationship Id="rId9" Type="http://schemas.openxmlformats.org/officeDocument/2006/relationships/image" Target="../media/image100.png"/></Relationships>
</file>

<file path=ppt/slides/_rels/slide52.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01.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102.png"/><Relationship Id="rId14" Type="http://schemas.microsoft.com/office/2007/relationships/diagramDrawing" Target="../diagrams/drawing2.xml"/></Relationships>
</file>

<file path=ppt/slides/_rels/slide53.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105.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2.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9.png"/><Relationship Id="rId4" Type="http://schemas.openxmlformats.org/officeDocument/2006/relationships/hyperlink" Target="https://youtu.be/YDdDuq2AGw4"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28.png"/><Relationship Id="rId4" Type="http://schemas.openxmlformats.org/officeDocument/2006/relationships/hyperlink" Target="https://youtu.be/15uy9Ga-14I?t=1725"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0.gif"/></Relationships>
</file>

<file path=ppt/slides/_rels/slide69.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2.jpeg"/><Relationship Id="rId5" Type="http://schemas.openxmlformats.org/officeDocument/2006/relationships/hyperlink" Target="https://youtu.be/j2m5YMnHvQQ" TargetMode="External"/><Relationship Id="rId4" Type="http://schemas.openxmlformats.org/officeDocument/2006/relationships/image" Target="../media/image131.gif"/></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png"/><Relationship Id="rId7" Type="http://schemas.openxmlformats.org/officeDocument/2006/relationships/hyperlink" Target="https://www.di.ens.fr/~cousot/AI/" TargetMode="External"/><Relationship Id="rId12" Type="http://schemas.openxmlformats.org/officeDocument/2006/relationships/image" Target="../media/image20.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9.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33.png"/></Relationships>
</file>

<file path=ppt/slides/_rels/slide7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138.jpeg"/><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41.png"/><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145.tiff"/><Relationship Id="rId5" Type="http://schemas.openxmlformats.org/officeDocument/2006/relationships/image" Target="../media/image144.tiff"/><Relationship Id="rId4" Type="http://schemas.openxmlformats.org/officeDocument/2006/relationships/image" Target="../media/image143.tiff"/></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152.png"/></Relationships>
</file>

<file path=ppt/slides/_rels/slide7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154.png"/><Relationship Id="rId4" Type="http://schemas.openxmlformats.org/officeDocument/2006/relationships/image" Target="../media/image15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png"/></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63.jpeg"/></Relationships>
</file>

<file path=ppt/slides/_rels/slide88.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youtu.be/BdXWlQsd7RI?t=161" TargetMode="External"/><Relationship Id="rId4" Type="http://schemas.openxmlformats.org/officeDocument/2006/relationships/image" Target="../media/image164.png"/></Relationships>
</file>

<file path=ppt/slides/_rels/slide89.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hyperlink" Target="https://youtu.be/H99CMUFPv0U?t=4204" TargetMode="External"/><Relationship Id="rId4" Type="http://schemas.openxmlformats.org/officeDocument/2006/relationships/image" Target="../media/image166.png"/></Relationships>
</file>

<file path=ppt/slides/_rels/slide9.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hyperlink" Target="https://en.wikipedia.org/wiki/Henri_Poincar%C3%A9"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7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70.png"/><Relationship Id="rId4" Type="http://schemas.openxmlformats.org/officeDocument/2006/relationships/image" Target="../media/image169.png"/></Relationships>
</file>

<file path=ppt/slides/_rels/slide92.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2.png"/><Relationship Id="rId9" Type="http://schemas.openxmlformats.org/officeDocument/2006/relationships/hyperlink" Target="https://medium.com/@koholaa?source=post_page-----1651b789e5d4--------------------------------"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hyperlink" Target="https://www.di.ens.fr/~cousot/publications.www/CousotCousot-POPL14-ACM-p2-3-2014.pdf"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79.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1.gif"/><Relationship Id="rId4" Type="http://schemas.openxmlformats.org/officeDocument/2006/relationships/image" Target="../media/image178.gif"/><Relationship Id="rId9" Type="http://schemas.openxmlformats.org/officeDocument/2006/relationships/hyperlink" Target="http://info.cern.ch/hypertext/WWW/TheProject.html"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hyperlink" Target="https://youtu.be/Hm5LAxKxrD8?t=25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hyperlink" Target="https://youtu.be/RHDP_KCrjUc?t=498" TargetMode="External"/><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Writing beyond Mathematics</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5318038" y="2248068"/>
            <a:ext cx="2840842" cy="307777"/>
          </a:xfrm>
          <a:prstGeom prst="rect">
            <a:avLst/>
          </a:prstGeom>
          <a:noFill/>
        </p:spPr>
        <p:txBody>
          <a:bodyPr wrap="none" rtlCol="0">
            <a:spAutoFit/>
          </a:bodyPr>
          <a:lstStyle/>
          <a:p>
            <a:r>
              <a:rPr lang="en-TW" dirty="0"/>
              <a:t>Oct-9, 2020, Prof. Ray Dougherty</a:t>
            </a:r>
          </a:p>
        </p:txBody>
      </p:sp>
      <p:sp>
        <p:nvSpPr>
          <p:cNvPr id="11" name="TextBox 10">
            <a:extLst>
              <a:ext uri="{FF2B5EF4-FFF2-40B4-BE49-F238E27FC236}">
                <a16:creationId xmlns:a16="http://schemas.microsoft.com/office/drawing/2014/main" id="{4A043D05-A19D-0E4A-8DFA-6AA6E5F7E9DB}"/>
              </a:ext>
            </a:extLst>
          </p:cNvPr>
          <p:cNvSpPr txBox="1"/>
          <p:nvPr/>
        </p:nvSpPr>
        <p:spPr>
          <a:xfrm>
            <a:off x="273387" y="1047739"/>
            <a:ext cx="8597226" cy="1200329"/>
          </a:xfrm>
          <a:prstGeom prst="rect">
            <a:avLst/>
          </a:prstGeom>
          <a:noFill/>
        </p:spPr>
        <p:txBody>
          <a:bodyPr wrap="none" rtlCol="0">
            <a:spAutoFit/>
          </a:bodyPr>
          <a:lstStyle/>
          <a:p>
            <a:pPr algn="ctr"/>
            <a:r>
              <a:rPr lang="en-TW" sz="3600" dirty="0"/>
              <a:t>What if the content exhibits in writtings</a:t>
            </a:r>
          </a:p>
          <a:p>
            <a:pPr algn="ctr"/>
            <a:r>
              <a:rPr lang="en-US" sz="3600" dirty="0"/>
              <a:t>expresses patterns beyond mathematics</a:t>
            </a:r>
            <a:r>
              <a:rPr lang="en-TW" sz="3600" dirty="0"/>
              <a:t>!</a:t>
            </a:r>
          </a:p>
        </p:txBody>
      </p:sp>
      <p:sp>
        <p:nvSpPr>
          <p:cNvPr id="5" name="TextBox 4">
            <a:extLst>
              <a:ext uri="{FF2B5EF4-FFF2-40B4-BE49-F238E27FC236}">
                <a16:creationId xmlns:a16="http://schemas.microsoft.com/office/drawing/2014/main" id="{59958AA2-3E26-1C41-B4EF-BE5F00350B4B}"/>
              </a:ext>
            </a:extLst>
          </p:cNvPr>
          <p:cNvSpPr txBox="1"/>
          <p:nvPr/>
        </p:nvSpPr>
        <p:spPr>
          <a:xfrm>
            <a:off x="2740754" y="3839411"/>
            <a:ext cx="6225654" cy="1169551"/>
          </a:xfrm>
          <a:prstGeom prst="rect">
            <a:avLst/>
          </a:prstGeom>
          <a:noFill/>
        </p:spPr>
        <p:txBody>
          <a:bodyPr wrap="square" rtlCol="0">
            <a:spAutoFit/>
          </a:bodyPr>
          <a:lstStyle/>
          <a:p>
            <a:r>
              <a:rPr lang="en-TW" dirty="0"/>
              <a:t>For example: Steven Kleene stated that there is no zeros in unary arithmetics.</a:t>
            </a:r>
          </a:p>
          <a:p>
            <a:endParaRPr lang="en-TW" dirty="0"/>
          </a:p>
          <a:p>
            <a:r>
              <a:rPr lang="en-TW" dirty="0"/>
              <a:t>Prof. Kleene is the person who defined a math foundation for Recursive Functions.</a:t>
            </a:r>
          </a:p>
        </p:txBody>
      </p:sp>
      <p:grpSp>
        <p:nvGrpSpPr>
          <p:cNvPr id="3" name="Group 2">
            <a:extLst>
              <a:ext uri="{FF2B5EF4-FFF2-40B4-BE49-F238E27FC236}">
                <a16:creationId xmlns:a16="http://schemas.microsoft.com/office/drawing/2014/main" id="{2A803FD8-34CC-C04C-A067-9F7FFD5E9D69}"/>
              </a:ext>
            </a:extLst>
          </p:cNvPr>
          <p:cNvGrpSpPr/>
          <p:nvPr/>
        </p:nvGrpSpPr>
        <p:grpSpPr>
          <a:xfrm>
            <a:off x="726324" y="2278082"/>
            <a:ext cx="1827950" cy="2751157"/>
            <a:chOff x="726324" y="2278082"/>
            <a:chExt cx="1827950" cy="2751157"/>
          </a:xfrm>
        </p:grpSpPr>
        <p:pic>
          <p:nvPicPr>
            <p:cNvPr id="2049" name="Picture 1">
              <a:extLst>
                <a:ext uri="{FF2B5EF4-FFF2-40B4-BE49-F238E27FC236}">
                  <a16:creationId xmlns:a16="http://schemas.microsoft.com/office/drawing/2014/main" id="{E0FA0E37-F3C5-E440-9F86-123CC761AD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6324" y="2278082"/>
              <a:ext cx="1827950" cy="2751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icture">
              <a:extLst>
                <a:ext uri="{FF2B5EF4-FFF2-40B4-BE49-F238E27FC236}">
                  <a16:creationId xmlns:a16="http://schemas.microsoft.com/office/drawing/2014/main" id="{5B6FD9D8-31CF-DB46-916E-D786742F0D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1024434" y="3383670"/>
              <a:ext cx="1059937" cy="13000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097170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Tree>
    <p:extLst>
      <p:ext uri="{BB962C8B-B14F-4D97-AF65-F5344CB8AC3E}">
        <p14:creationId xmlns:p14="http://schemas.microsoft.com/office/powerpoint/2010/main" val="227499245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Tree>
    <p:extLst>
      <p:ext uri="{BB962C8B-B14F-4D97-AF65-F5344CB8AC3E}">
        <p14:creationId xmlns:p14="http://schemas.microsoft.com/office/powerpoint/2010/main" val="3706168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Practice Image Processing</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a:p>
        </p:txBody>
      </p:sp>
      <p:pic>
        <p:nvPicPr>
          <p:cNvPr id="13" name="Picture 12">
            <a:extLst>
              <a:ext uri="{FF2B5EF4-FFF2-40B4-BE49-F238E27FC236}">
                <a16:creationId xmlns:a16="http://schemas.microsoft.com/office/drawing/2014/main" id="{43988E44-058D-114C-9AEF-5107A28BB9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70000" y="1528877"/>
            <a:ext cx="2527300" cy="3333422"/>
          </a:xfrm>
          <a:prstGeom prst="rect">
            <a:avLst/>
          </a:prstGeom>
        </p:spPr>
      </p:pic>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sp>
        <p:nvSpPr>
          <p:cNvPr id="11" name="TextBox 10">
            <a:extLst>
              <a:ext uri="{FF2B5EF4-FFF2-40B4-BE49-F238E27FC236}">
                <a16:creationId xmlns:a16="http://schemas.microsoft.com/office/drawing/2014/main" id="{60C53FF8-257A-0C4D-92BC-F21027B8AB06}"/>
              </a:ext>
            </a:extLst>
          </p:cNvPr>
          <p:cNvSpPr txBox="1"/>
          <p:nvPr/>
        </p:nvSpPr>
        <p:spPr>
          <a:xfrm>
            <a:off x="1597469" y="4805772"/>
            <a:ext cx="5949064" cy="230832"/>
          </a:xfrm>
          <a:prstGeom prst="rect">
            <a:avLst/>
          </a:prstGeom>
          <a:noFill/>
        </p:spPr>
        <p:txBody>
          <a:bodyPr wrap="none" rtlCol="0">
            <a:spAutoFit/>
          </a:bodyPr>
          <a:lstStyle/>
          <a:p>
            <a:r>
              <a:rPr lang="en-US" sz="900" dirty="0"/>
              <a:t>Image Source: </a:t>
            </a:r>
            <a:r>
              <a:rPr lang="en-US" sz="900" dirty="0">
                <a:hlinkClick r:id="rId4"/>
              </a:rPr>
              <a:t>https://</a:t>
            </a:r>
            <a:r>
              <a:rPr lang="en-US" sz="900" dirty="0" err="1">
                <a:hlinkClick r:id="rId4"/>
              </a:rPr>
              <a:t>aseelghazal.weebly.com</a:t>
            </a:r>
            <a:r>
              <a:rPr lang="en-US" sz="900" dirty="0">
                <a:hlinkClick r:id="rId4"/>
              </a:rPr>
              <a:t>/ch-15-jumping-out-of-the-system/</a:t>
            </a:r>
            <a:r>
              <a:rPr lang="en-US" sz="900" dirty="0" err="1">
                <a:hlinkClick r:id="rId4"/>
              </a:rPr>
              <a:t>alonzo</a:t>
            </a:r>
            <a:r>
              <a:rPr lang="en-US" sz="900" dirty="0">
                <a:hlinkClick r:id="rId4"/>
              </a:rPr>
              <a:t>-church-</a:t>
            </a:r>
            <a:r>
              <a:rPr lang="en-US" sz="900" dirty="0" err="1">
                <a:hlinkClick r:id="rId4"/>
              </a:rPr>
              <a:t>stephen</a:t>
            </a:r>
            <a:r>
              <a:rPr lang="en-US" sz="900" dirty="0">
                <a:hlinkClick r:id="rId4"/>
              </a:rPr>
              <a:t>-c-</a:t>
            </a:r>
            <a:r>
              <a:rPr lang="en-US" sz="900" dirty="0" err="1">
                <a:hlinkClick r:id="rId4"/>
              </a:rPr>
              <a:t>kleene</a:t>
            </a:r>
            <a:endParaRPr lang="en-TW" sz="900" dirty="0"/>
          </a:p>
        </p:txBody>
      </p:sp>
      <p:pic>
        <p:nvPicPr>
          <p:cNvPr id="1026" name="Picture 2" descr="Picture">
            <a:extLst>
              <a:ext uri="{FF2B5EF4-FFF2-40B4-BE49-F238E27FC236}">
                <a16:creationId xmlns:a16="http://schemas.microsoft.com/office/drawing/2014/main" id="{5CFB339E-04AB-8C47-9D1E-6E2977A85D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5558301" y="1365829"/>
            <a:ext cx="2051174" cy="2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309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Strategic Language Design Point</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Tree>
    <p:extLst>
      <p:ext uri="{BB962C8B-B14F-4D97-AF65-F5344CB8AC3E}">
        <p14:creationId xmlns:p14="http://schemas.microsoft.com/office/powerpoint/2010/main" val="2965857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792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spTree>
    <p:extLst>
      <p:ext uri="{BB962C8B-B14F-4D97-AF65-F5344CB8AC3E}">
        <p14:creationId xmlns:p14="http://schemas.microsoft.com/office/powerpoint/2010/main" val="115111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96056" y="1275455"/>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Tree>
    <p:extLst>
      <p:ext uri="{BB962C8B-B14F-4D97-AF65-F5344CB8AC3E}">
        <p14:creationId xmlns:p14="http://schemas.microsoft.com/office/powerpoint/2010/main" val="3568354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19</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20</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4156458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2139063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08943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875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056201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Tree>
    <p:extLst>
      <p:ext uri="{BB962C8B-B14F-4D97-AF65-F5344CB8AC3E}">
        <p14:creationId xmlns:p14="http://schemas.microsoft.com/office/powerpoint/2010/main" val="392680359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742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bookkeeping and symmetry-breaking</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Tree>
    <p:extLst>
      <p:ext uri="{BB962C8B-B14F-4D97-AF65-F5344CB8AC3E}">
        <p14:creationId xmlns:p14="http://schemas.microsoft.com/office/powerpoint/2010/main" val="3658226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51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Tree>
    <p:extLst>
      <p:ext uri="{BB962C8B-B14F-4D97-AF65-F5344CB8AC3E}">
        <p14:creationId xmlns:p14="http://schemas.microsoft.com/office/powerpoint/2010/main" val="3943707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Tree>
    <p:extLst>
      <p:ext uri="{BB962C8B-B14F-4D97-AF65-F5344CB8AC3E}">
        <p14:creationId xmlns:p14="http://schemas.microsoft.com/office/powerpoint/2010/main" val="571220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36646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0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Tree>
    <p:extLst>
      <p:ext uri="{BB962C8B-B14F-4D97-AF65-F5344CB8AC3E}">
        <p14:creationId xmlns:p14="http://schemas.microsoft.com/office/powerpoint/2010/main" val="3279487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Tree>
    <p:extLst>
      <p:ext uri="{BB962C8B-B14F-4D97-AF65-F5344CB8AC3E}">
        <p14:creationId xmlns:p14="http://schemas.microsoft.com/office/powerpoint/2010/main" val="17716271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Tree>
    <p:extLst>
      <p:ext uri="{BB962C8B-B14F-4D97-AF65-F5344CB8AC3E}">
        <p14:creationId xmlns:p14="http://schemas.microsoft.com/office/powerpoint/2010/main" val="113964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5476</TotalTime>
  <Words>5463</Words>
  <Application>Microsoft Macintosh PowerPoint</Application>
  <PresentationFormat>On-screen Show (16:9)</PresentationFormat>
  <Paragraphs>771</Paragraphs>
  <Slides>124</Slides>
  <Notes>64</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124</vt:i4>
      </vt:variant>
    </vt:vector>
  </HeadingPairs>
  <TitlesOfParts>
    <vt:vector size="141"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Writing beyond Mathematics</vt:lpstr>
      <vt:lpstr>Extensive studies could miss the significance of the message?</vt:lpstr>
      <vt:lpstr>A Strategic Language Design Point</vt:lpstr>
      <vt:lpstr>Accountants and the Invention of Writing</vt:lpstr>
      <vt:lpstr>Double Entry Book Keeping is the foundation of Capitalism</vt:lpstr>
      <vt:lpstr>复式记账 ：僧人，数学与魔法</vt:lpstr>
      <vt:lpstr>Double Entry Bookkeeping and Linear Algebra</vt:lpstr>
      <vt:lpstr>The Accounting Equation and Hamiltonian Mechanics</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Connecting Abstract and Concrete Domains</vt:lpstr>
      <vt:lpstr>The Basic Working Principle of Composition</vt:lpstr>
      <vt:lpstr>Arrow Chasing Computation</vt:lpstr>
      <vt:lpstr>A short introduction video</vt:lpstr>
      <vt:lpstr>Abstraction</vt:lpstr>
      <vt:lpstr>In the world of Internet of Things Checks and Balances</vt:lpstr>
      <vt:lpstr>A New Kind of Operating Systems with built-in Governance</vt:lpstr>
      <vt:lpstr>Book Keeping/Ledger Technologies</vt:lpstr>
      <vt:lpstr>Not Information Asymmetry, but promote the Principle of Information Symmetry</vt:lpstr>
      <vt:lpstr>Open and then Free</vt:lpstr>
      <vt:lpstr>Participation Model and Data Agencies</vt:lpstr>
      <vt:lpstr>Cybernetics and the Social Behavioral Science</vt:lpstr>
      <vt:lpstr>Kuhn Cycle: bookkeeping and symmetry-breaking</vt:lpstr>
      <vt:lpstr>Cybernetics: Communication and Control</vt:lpstr>
      <vt:lpstr>Cybernetics at a Scale of Internet Economy</vt:lpstr>
      <vt:lpstr>The Service Value Chain of the Networked Economy</vt:lpstr>
      <vt:lpstr>Concrete Activities in Daily Workflow</vt:lpstr>
      <vt:lpstr>Abstract Specification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Abstraction</vt:lpstr>
      <vt:lpstr>Cognitive Awareness in Various Namespaces</vt:lpstr>
      <vt:lpstr>The CAP Theorem in NsM</vt:lpstr>
      <vt:lpstr>Abstraction</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Symmetric Namespace Management enables domain neutral reuse</vt:lpstr>
      <vt:lpstr>Practice Image Processing</vt:lpstr>
      <vt:lpstr>How to organize a unifying Trust-worthy Namespace?</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1314</cp:revision>
  <dcterms:modified xsi:type="dcterms:W3CDTF">2020-10-12T09:30:45Z</dcterms:modified>
</cp:coreProperties>
</file>